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8"/>
  </p:notesMasterIdLst>
  <p:sldIdLst>
    <p:sldId id="256" r:id="rId2"/>
    <p:sldId id="336" r:id="rId3"/>
    <p:sldId id="309" r:id="rId4"/>
    <p:sldId id="265" r:id="rId5"/>
    <p:sldId id="270" r:id="rId6"/>
    <p:sldId id="272" r:id="rId7"/>
    <p:sldId id="274" r:id="rId8"/>
    <p:sldId id="310" r:id="rId9"/>
    <p:sldId id="313" r:id="rId10"/>
    <p:sldId id="314" r:id="rId11"/>
    <p:sldId id="346" r:id="rId12"/>
    <p:sldId id="307" r:id="rId13"/>
    <p:sldId id="320" r:id="rId14"/>
    <p:sldId id="321" r:id="rId15"/>
    <p:sldId id="325" r:id="rId16"/>
    <p:sldId id="326" r:id="rId17"/>
    <p:sldId id="277" r:id="rId18"/>
    <p:sldId id="288" r:id="rId19"/>
    <p:sldId id="289" r:id="rId20"/>
    <p:sldId id="295" r:id="rId21"/>
    <p:sldId id="296" r:id="rId22"/>
    <p:sldId id="300" r:id="rId23"/>
    <p:sldId id="298" r:id="rId24"/>
    <p:sldId id="297" r:id="rId25"/>
    <p:sldId id="299" r:id="rId26"/>
    <p:sldId id="301" r:id="rId27"/>
    <p:sldId id="337" r:id="rId28"/>
    <p:sldId id="324" r:id="rId29"/>
    <p:sldId id="302" r:id="rId30"/>
    <p:sldId id="316" r:id="rId31"/>
    <p:sldId id="318" r:id="rId32"/>
    <p:sldId id="317" r:id="rId33"/>
    <p:sldId id="332" r:id="rId34"/>
    <p:sldId id="333" r:id="rId35"/>
    <p:sldId id="284" r:id="rId36"/>
    <p:sldId id="319" r:id="rId37"/>
    <p:sldId id="303" r:id="rId38"/>
    <p:sldId id="350" r:id="rId39"/>
    <p:sldId id="351" r:id="rId40"/>
    <p:sldId id="353" r:id="rId41"/>
    <p:sldId id="354" r:id="rId42"/>
    <p:sldId id="355" r:id="rId43"/>
    <p:sldId id="356" r:id="rId44"/>
    <p:sldId id="357" r:id="rId45"/>
    <p:sldId id="358" r:id="rId46"/>
    <p:sldId id="348" r:id="rId47"/>
    <p:sldId id="263" r:id="rId48"/>
    <p:sldId id="363" r:id="rId49"/>
    <p:sldId id="362" r:id="rId50"/>
    <p:sldId id="364" r:id="rId51"/>
    <p:sldId id="329" r:id="rId52"/>
    <p:sldId id="342" r:id="rId53"/>
    <p:sldId id="330" r:id="rId54"/>
    <p:sldId id="343" r:id="rId55"/>
    <p:sldId id="349" r:id="rId56"/>
    <p:sldId id="338" r:id="rId57"/>
    <p:sldId id="339" r:id="rId58"/>
    <p:sldId id="340" r:id="rId59"/>
    <p:sldId id="341" r:id="rId60"/>
    <p:sldId id="283" r:id="rId61"/>
    <p:sldId id="290" r:id="rId62"/>
    <p:sldId id="335" r:id="rId63"/>
    <p:sldId id="292" r:id="rId64"/>
    <p:sldId id="344" r:id="rId65"/>
    <p:sldId id="275" r:id="rId66"/>
    <p:sldId id="347" r:id="rId67"/>
    <p:sldId id="294" r:id="rId68"/>
    <p:sldId id="304" r:id="rId69"/>
    <p:sldId id="268" r:id="rId70"/>
    <p:sldId id="291" r:id="rId71"/>
    <p:sldId id="359" r:id="rId72"/>
    <p:sldId id="360" r:id="rId73"/>
    <p:sldId id="361" r:id="rId74"/>
    <p:sldId id="323" r:id="rId75"/>
    <p:sldId id="312" r:id="rId76"/>
    <p:sldId id="365"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14"/>
    <p:restoredTop sz="95858"/>
  </p:normalViewPr>
  <p:slideViewPr>
    <p:cSldViewPr snapToGrid="0">
      <p:cViewPr varScale="1">
        <p:scale>
          <a:sx n="110" d="100"/>
          <a:sy n="110" d="100"/>
        </p:scale>
        <p:origin x="9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11/10/23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48</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276401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56</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71</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73</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74</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75</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76</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277543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github.com/leeper/slopegraph" TargetMode="External"/><Relationship Id="rId3" Type="http://schemas.openxmlformats.org/officeDocument/2006/relationships/notesSlide" Target="../notesSlides/notesSlide24.xml"/><Relationship Id="rId7" Type="http://schemas.openxmlformats.org/officeDocument/2006/relationships/hyperlink" Target="https://github.com/ibecav/CGPfunction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r-bloggers.com/2018/06/creating-slopegraphs-with-r/" TargetMode="External"/><Relationship Id="rId5" Type="http://schemas.openxmlformats.org/officeDocument/2006/relationships/hyperlink" Target="https://charliepark.org/slopegraphs/" TargetMode="External"/><Relationship Id="rId4" Type="http://schemas.openxmlformats.org/officeDocument/2006/relationships/hyperlink" Target="https://www.edwardtufte.com/bboard/q-and-a-fetch-msg?msg\_id=0003nk" TargetMode="External"/><Relationship Id="rId9" Type="http://schemas.openxmlformats.org/officeDocument/2006/relationships/hyperlink" Target="https://dataviz.unhcr.org/tools/python/python_slope_chart.htm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90000"/>
              </a:lnSpc>
              <a:buNone/>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48758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
        <p:nvSpPr>
          <p:cNvPr id="3" name="TextBox 2">
            <a:extLst>
              <a:ext uri="{FF2B5EF4-FFF2-40B4-BE49-F238E27FC236}">
                <a16:creationId xmlns:a16="http://schemas.microsoft.com/office/drawing/2014/main" id="{96BB9D8E-E10D-CDFE-359B-7240A7D54B1B}"/>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7120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
        <p:nvSpPr>
          <p:cNvPr id="3" name="TextBox 2">
            <a:extLst>
              <a:ext uri="{FF2B5EF4-FFF2-40B4-BE49-F238E27FC236}">
                <a16:creationId xmlns:a16="http://schemas.microsoft.com/office/drawing/2014/main" id="{A55E7B80-6F5C-B76D-DFAD-E30CFC17811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240899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lnSpcReduction="10000"/>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 (quantile)</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r>
              <a:rPr lang="en-US" sz="1600" dirty="0" err="1"/>
              <a:t>Qqnorm</a:t>
            </a:r>
            <a:r>
              <a:rPr lang="en-US" sz="1600" dirty="0"/>
              <a:t>() in R</a:t>
            </a:r>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
        <p:nvSpPr>
          <p:cNvPr id="3" name="TextBox 2">
            <a:extLst>
              <a:ext uri="{FF2B5EF4-FFF2-40B4-BE49-F238E27FC236}">
                <a16:creationId xmlns:a16="http://schemas.microsoft.com/office/drawing/2014/main" id="{D3B0D021-00C6-3553-E4DD-B4C9C087ABF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1205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52797217-A013-F371-ACBB-9366C2B3DE2E}"/>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4038824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576AE62-06F1-6E4F-5099-8BD2583F6561}"/>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09716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480627"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a:t>
            </a:r>
          </a:p>
          <a:p>
            <a:pPr marL="457200" indent="-457200">
              <a:lnSpc>
                <a:spcPct val="90000"/>
              </a:lnSpc>
              <a:buAutoNum type="arabicPeriod"/>
            </a:pPr>
            <a:r>
              <a:rPr lang="en-US" sz="1600" dirty="0"/>
              <a:t>TRANSFORM YOUR DATA</a:t>
            </a:r>
          </a:p>
          <a:p>
            <a:pPr marL="457200" indent="-457200">
              <a:lnSpc>
                <a:spcPct val="90000"/>
              </a:lnSpc>
              <a:buAutoNum type="arabicPeriod"/>
            </a:pPr>
            <a:r>
              <a:rPr lang="en-US" sz="1600" dirty="0"/>
              <a:t>Different model</a:t>
            </a:r>
          </a:p>
          <a:p>
            <a:pPr marL="457200" indent="-457200">
              <a:lnSpc>
                <a:spcPct val="90000"/>
              </a:lnSpc>
              <a:buAutoNum type="arabicPeriod"/>
            </a:pPr>
            <a:endParaRPr lang="en-US" sz="1600" dirty="0"/>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
        <p:nvSpPr>
          <p:cNvPr id="3" name="TextBox 2">
            <a:extLst>
              <a:ext uri="{FF2B5EF4-FFF2-40B4-BE49-F238E27FC236}">
                <a16:creationId xmlns:a16="http://schemas.microsoft.com/office/drawing/2014/main" id="{90E56AA1-BA4F-C51B-A05C-A9ABB6965E2F}"/>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52015"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with and without the data point</a:t>
            </a:r>
          </a:p>
        </p:txBody>
      </p:sp>
    </p:spTree>
    <p:extLst>
      <p:ext uri="{BB962C8B-B14F-4D97-AF65-F5344CB8AC3E}">
        <p14:creationId xmlns:p14="http://schemas.microsoft.com/office/powerpoint/2010/main" val="64611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981900" y="5855729"/>
            <a:ext cx="52149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4"/>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5"/>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6"/>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7"/>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8"/>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9"/>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2027793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5" name="TextBox 4">
            <a:extLst>
              <a:ext uri="{FF2B5EF4-FFF2-40B4-BE49-F238E27FC236}">
                <a16:creationId xmlns:a16="http://schemas.microsoft.com/office/drawing/2014/main" id="{B4DD1F6A-2D5D-3A5C-637E-6F5B4129627C}"/>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18371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384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8098972" y="492370"/>
            <a:ext cx="402336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sp>
        <p:nvSpPr>
          <p:cNvPr id="5" name="TextBox 4">
            <a:extLst>
              <a:ext uri="{FF2B5EF4-FFF2-40B4-BE49-F238E27FC236}">
                <a16:creationId xmlns:a16="http://schemas.microsoft.com/office/drawing/2014/main" id="{05CE8336-A384-2E15-51B8-FEC546634CD1}"/>
              </a:ext>
            </a:extLst>
          </p:cNvPr>
          <p:cNvSpPr txBox="1"/>
          <p:nvPr/>
        </p:nvSpPr>
        <p:spPr>
          <a:xfrm>
            <a:off x="8310374" y="4350656"/>
            <a:ext cx="3681334" cy="1200329"/>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pic>
        <p:nvPicPr>
          <p:cNvPr id="4" name="Picture 3" descr="A diagram of clustering clusters&#10;&#10;Description automatically generated with medium confidence">
            <a:extLst>
              <a:ext uri="{FF2B5EF4-FFF2-40B4-BE49-F238E27FC236}">
                <a16:creationId xmlns:a16="http://schemas.microsoft.com/office/drawing/2014/main" id="{CE03CD98-8246-64D4-84D6-091F592E178E}"/>
              </a:ext>
            </a:extLst>
          </p:cNvPr>
          <p:cNvPicPr>
            <a:picLocks noChangeAspect="1"/>
          </p:cNvPicPr>
          <p:nvPr/>
        </p:nvPicPr>
        <p:blipFill>
          <a:blip r:embed="rId3"/>
          <a:stretch>
            <a:fillRect/>
          </a:stretch>
        </p:blipFill>
        <p:spPr>
          <a:xfrm>
            <a:off x="80768" y="97427"/>
            <a:ext cx="8098975" cy="6099789"/>
          </a:xfrm>
          <a:prstGeom prst="rect">
            <a:avLst/>
          </a:prstGeom>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35378</TotalTime>
  <Words>3416</Words>
  <Application>Microsoft Macintosh PowerPoint</Application>
  <PresentationFormat>Widescreen</PresentationFormat>
  <Paragraphs>390</Paragraphs>
  <Slides>76</Slides>
  <Notes>58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vt:lpstr>
      <vt:lpstr>Assumptions</vt:lpstr>
      <vt:lpstr>Assumptions: linearity</vt:lpstr>
      <vt:lpstr>Assumptions</vt:lpstr>
      <vt:lpstr>Data transformations</vt:lpstr>
      <vt:lpstr>PowerPoint Presentation</vt:lpstr>
      <vt:lpstr>resource</vt:lpstr>
      <vt:lpstr>Time series data</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activities</vt:lpstr>
      <vt:lpstr>PowerPoint Presentation</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364</cp:revision>
  <cp:lastPrinted>2023-11-10T13:11:25Z</cp:lastPrinted>
  <dcterms:created xsi:type="dcterms:W3CDTF">2023-09-18T08:47:09Z</dcterms:created>
  <dcterms:modified xsi:type="dcterms:W3CDTF">2023-11-11T09:14:15Z</dcterms:modified>
</cp:coreProperties>
</file>